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93" r:id="rId2"/>
    <p:sldId id="298" r:id="rId3"/>
    <p:sldId id="273" r:id="rId4"/>
    <p:sldId id="274" r:id="rId5"/>
    <p:sldId id="299" r:id="rId6"/>
    <p:sldId id="300" r:id="rId7"/>
    <p:sldId id="301" r:id="rId8"/>
    <p:sldId id="278" r:id="rId9"/>
    <p:sldId id="279" r:id="rId10"/>
    <p:sldId id="280" r:id="rId11"/>
    <p:sldId id="302" r:id="rId12"/>
    <p:sldId id="276" r:id="rId13"/>
    <p:sldId id="277" r:id="rId14"/>
    <p:sldId id="262" r:id="rId15"/>
    <p:sldId id="288" r:id="rId16"/>
    <p:sldId id="265" r:id="rId17"/>
    <p:sldId id="290" r:id="rId18"/>
    <p:sldId id="291" r:id="rId19"/>
    <p:sldId id="296" r:id="rId20"/>
    <p:sldId id="261" r:id="rId21"/>
    <p:sldId id="297" r:id="rId22"/>
    <p:sldId id="283" r:id="rId23"/>
    <p:sldId id="284" r:id="rId24"/>
    <p:sldId id="266" r:id="rId25"/>
    <p:sldId id="267" r:id="rId26"/>
    <p:sldId id="285" r:id="rId27"/>
    <p:sldId id="320" r:id="rId28"/>
    <p:sldId id="321" r:id="rId29"/>
    <p:sldId id="322" r:id="rId30"/>
    <p:sldId id="323" r:id="rId31"/>
    <p:sldId id="324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286" r:id="rId44"/>
    <p:sldId id="27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3A07D-10A8-4DE4-A44E-439D0E79FBDE}"/>
              </a:ext>
            </a:extLst>
          </p:cNvPr>
          <p:cNvSpPr txBox="1">
            <a:spLocks/>
          </p:cNvSpPr>
          <p:nvPr/>
        </p:nvSpPr>
        <p:spPr>
          <a:xfrm>
            <a:off x="503583" y="365540"/>
            <a:ext cx="5115339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PROJETO DE REDES</a:t>
            </a:r>
          </a:p>
          <a:p>
            <a:r>
              <a:rPr lang="pt-BR" dirty="0"/>
              <a:t>                E</a:t>
            </a:r>
          </a:p>
          <a:p>
            <a:r>
              <a:rPr lang="pt-BR" dirty="0"/>
              <a:t>EQUIPAMENTOS</a:t>
            </a:r>
          </a:p>
        </p:txBody>
      </p:sp>
    </p:spTree>
    <p:extLst>
      <p:ext uri="{BB962C8B-B14F-4D97-AF65-F5344CB8AC3E}">
        <p14:creationId xmlns:p14="http://schemas.microsoft.com/office/powerpoint/2010/main" val="3948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80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A falta de normas para o mercado de redes locais levou os fabricantes a criarem sistemas proprietários para atender a demanda. </a:t>
            </a:r>
          </a:p>
          <a:p>
            <a:r>
              <a:rPr lang="pt-BR" sz="3200" dirty="0"/>
              <a:t>A rápida evolução e a popularização dos PC levaram fabricantes e organismos internacionais a desenvolverem normas e padrões para o setor.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8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- 1988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7165" y="1418207"/>
            <a:ext cx="11505984" cy="4989455"/>
          </a:xfrm>
        </p:spPr>
        <p:txBody>
          <a:bodyPr/>
          <a:lstStyle/>
          <a:p>
            <a:r>
              <a:rPr lang="pt-BR" sz="3200" dirty="0"/>
              <a:t>Em1988 surgiu no mercado de redes o conceito SCS – </a:t>
            </a:r>
            <a:r>
              <a:rPr lang="pt-BR" sz="3200" i="1" dirty="0" err="1"/>
              <a:t>Structured</a:t>
            </a:r>
            <a:r>
              <a:rPr lang="pt-BR" sz="3200" i="1" dirty="0"/>
              <a:t> </a:t>
            </a:r>
            <a:r>
              <a:rPr lang="pt-BR" sz="3200" i="1" dirty="0" err="1"/>
              <a:t>Cabling</a:t>
            </a:r>
            <a:r>
              <a:rPr lang="pt-BR" sz="3200" i="1" dirty="0"/>
              <a:t> System</a:t>
            </a:r>
            <a:r>
              <a:rPr lang="pt-BR" sz="3200" dirty="0"/>
              <a:t> – "Sistema de Cabeamento Estruturado". </a:t>
            </a:r>
          </a:p>
          <a:p>
            <a:r>
              <a:rPr lang="pt-BR" sz="3200" dirty="0"/>
              <a:t>O SCS pode ser definido como um conjunto de produtos de conectividade, empregado de acordo com regras específicas, cujas características principais são:</a:t>
            </a:r>
          </a:p>
          <a:p>
            <a:pPr lvl="1"/>
            <a:r>
              <a:rPr lang="pt-BR" sz="2933" dirty="0"/>
              <a:t>Arquitetura aberta;</a:t>
            </a:r>
          </a:p>
          <a:p>
            <a:pPr lvl="1"/>
            <a:r>
              <a:rPr lang="pt-BR" sz="2933" dirty="0"/>
              <a:t>Meio de transmissão e disposição física padronizados;</a:t>
            </a:r>
          </a:p>
          <a:p>
            <a:pPr lvl="1"/>
            <a:r>
              <a:rPr lang="pt-BR" sz="2933" dirty="0"/>
              <a:t>Aderência a padrões internacionais;</a:t>
            </a:r>
          </a:p>
          <a:p>
            <a:pPr lvl="1"/>
            <a:r>
              <a:rPr lang="pt-BR" sz="2933" dirty="0"/>
              <a:t>Projeto e instalação sistematizados.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6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90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b="1" dirty="0"/>
              <a:t>Visão dos Anos 1990:</a:t>
            </a: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• Sistema Integrado de Cabeamento;</a:t>
            </a:r>
            <a:br>
              <a:rPr lang="pt-BR" sz="3200" dirty="0"/>
            </a:br>
            <a:r>
              <a:rPr lang="pt-BR" sz="3200" dirty="0"/>
              <a:t>• Arquitetura Aberta;</a:t>
            </a:r>
            <a:br>
              <a:rPr lang="pt-BR" sz="3200" dirty="0"/>
            </a:br>
            <a:r>
              <a:rPr lang="pt-BR" sz="3200" dirty="0"/>
              <a:t>• Processamento Distribuído;</a:t>
            </a:r>
            <a:br>
              <a:rPr lang="pt-BR" sz="3200" dirty="0"/>
            </a:br>
            <a:r>
              <a:rPr lang="pt-BR" sz="3200" dirty="0"/>
              <a:t>• Voz/Dados/Imagem/Vídeo/Controles;</a:t>
            </a:r>
            <a:br>
              <a:rPr lang="pt-BR" sz="3200" dirty="0"/>
            </a:br>
            <a:r>
              <a:rPr lang="pt-BR" sz="3200" dirty="0"/>
              <a:t>• 100 Mbps, 1Gbps etc.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45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90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Com a introdução de padrões internacionais, os sistemas de cabeamento passaram a ser produzidos sob normas definidas internacionalmente. </a:t>
            </a:r>
          </a:p>
          <a:p>
            <a:endParaRPr lang="pt-BR" sz="3200" dirty="0"/>
          </a:p>
          <a:p>
            <a:r>
              <a:rPr lang="pt-BR" sz="3200" dirty="0"/>
              <a:t>A liberdade de escolha de fornecedores pelo usuário tornou mais flexível e barato o projeto de sistemas de informação, além de preservar seus investimentos.</a:t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281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Trebuchet MS" panose="020B06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Fases de um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z="3200" dirty="0"/>
              <a:t>Levantamento do problema</a:t>
            </a:r>
          </a:p>
          <a:p>
            <a:pPr lvl="0"/>
            <a:r>
              <a:rPr lang="pt-BR" sz="3200" dirty="0"/>
              <a:t>Planejamento</a:t>
            </a:r>
          </a:p>
          <a:p>
            <a:pPr lvl="0"/>
            <a:r>
              <a:rPr lang="pt-BR" sz="3200" dirty="0"/>
              <a:t>Desenvolvimento</a:t>
            </a:r>
          </a:p>
          <a:p>
            <a:pPr lvl="0"/>
            <a:r>
              <a:rPr lang="pt-BR" sz="3200" dirty="0"/>
              <a:t>Entrega</a:t>
            </a: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8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>
                <a:latin typeface="Trebuchet MS" panose="020B06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Fases de um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3200" dirty="0"/>
              <a:t>Cada tipo de projeto possui detalhes muito específicos que variam desde um projeto de pintura das paredes de sua casa até a construção de uma usina hidrelétrica. 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Observe estas fases e tente associá-la a um problema que exista, pode ser uma coisa pequena como a pintura citada, veja que as definições são um bom meio de orientar seu trabalho</a:t>
            </a: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0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rebuchet MS" panose="020B06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Levantamento do problema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A primeira fase é onde descobrimos o que o cliente deseja que seja feito</a:t>
            </a:r>
          </a:p>
          <a:p>
            <a:endParaRPr lang="pt-BR" sz="3200" dirty="0"/>
          </a:p>
          <a:p>
            <a:r>
              <a:rPr lang="pt-BR" sz="3200" dirty="0"/>
              <a:t>Nem sempre o cliente tem plena definição de suas necessidades. Cabe ao projetista orientar sobre as vantagens dos sistema estruturado</a:t>
            </a:r>
          </a:p>
          <a:p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5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rebuchet MS" panose="020B06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Levantamento do problema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Devemos explicar ao cliente que alguns problemas não serão resolvidos com o sistema estruturado:</a:t>
            </a:r>
          </a:p>
          <a:p>
            <a:pPr lvl="1"/>
            <a:r>
              <a:rPr lang="pt-BR" sz="3200" dirty="0"/>
              <a:t>Lentidão de acesso à internet é um caso clássico. Não adianta uma LAN “voando” a 10 </a:t>
            </a:r>
            <a:r>
              <a:rPr lang="pt-BR" sz="3200" dirty="0" err="1"/>
              <a:t>Gbps</a:t>
            </a:r>
            <a:r>
              <a:rPr lang="pt-BR" sz="3200" dirty="0"/>
              <a:t> se o acesso ao ISP for de 10 Mbps para 100 usuários </a:t>
            </a:r>
          </a:p>
          <a:p>
            <a:pPr lvl="1"/>
            <a:r>
              <a:rPr lang="pt-BR" sz="3200" dirty="0"/>
              <a:t>Servidores com retardo na resposta também devem ser redimensionados. </a:t>
            </a:r>
          </a:p>
          <a:p>
            <a:pPr lvl="1"/>
            <a:r>
              <a:rPr lang="pt-BR" sz="3200" dirty="0"/>
              <a:t>Nem sempre a culpa é do cabeamento</a:t>
            </a:r>
          </a:p>
          <a:p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6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rebuchet MS" panose="020B06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Levantamento do problema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200" dirty="0"/>
              <a:t>É comum ainda que o cliente deseje resolver problemas estéticos de calhas, dutos e cabos aparentes.</a:t>
            </a:r>
          </a:p>
          <a:p>
            <a:endParaRPr lang="pt-BR" sz="3200" dirty="0"/>
          </a:p>
          <a:p>
            <a:r>
              <a:rPr lang="pt-BR" sz="3200" dirty="0"/>
              <a:t>Para a instalação e manutenção o ideal é que as eletrocalhas sejam facilmente acessíveis através de rebaixamento removível e que os dutos sejam externos.</a:t>
            </a:r>
          </a:p>
          <a:p>
            <a:endParaRPr lang="pt-BR" sz="3200" dirty="0"/>
          </a:p>
          <a:p>
            <a:r>
              <a:rPr lang="pt-BR" sz="3200" dirty="0"/>
              <a:t>Tetos rebaixados de gesso e dutos embutidos em paredes aumentam em muito o tempo e o custo da obra</a:t>
            </a:r>
          </a:p>
          <a:p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16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rebuchet MS" panose="020B06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Levantamento do problema </a:t>
            </a:r>
            <a:br>
              <a:rPr lang="pt-BR" dirty="0">
                <a:latin typeface="Trebuchet MS" panose="020B06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pt-BR" dirty="0">
                <a:latin typeface="Trebuchet MS" panose="020B06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Definições fundamentais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17646"/>
            <a:ext cx="11505984" cy="4989455"/>
          </a:xfrm>
        </p:spPr>
        <p:txBody>
          <a:bodyPr/>
          <a:lstStyle/>
          <a:p>
            <a:pPr lvl="0"/>
            <a:r>
              <a:rPr lang="pt-BR" sz="3200" dirty="0"/>
              <a:t>Descobrir o escopo do trabalho.</a:t>
            </a:r>
          </a:p>
          <a:p>
            <a:pPr lvl="0"/>
            <a:r>
              <a:rPr lang="pt-BR" sz="3200" dirty="0"/>
              <a:t>Definir as áreas de trabalho, sua localização e quantidade de pontos de rede;</a:t>
            </a:r>
          </a:p>
          <a:p>
            <a:pPr lvl="0"/>
            <a:r>
              <a:rPr lang="pt-BR" sz="3200" dirty="0"/>
              <a:t>Definir que serviços serão atendidos pelo cabeamento estruturado além da rede de dados </a:t>
            </a:r>
          </a:p>
          <a:p>
            <a:pPr lvl="0"/>
            <a:r>
              <a:rPr lang="pt-BR" sz="3200" dirty="0"/>
              <a:t>Definir prazos de conclusão das tarefas;</a:t>
            </a:r>
          </a:p>
          <a:p>
            <a:pPr lvl="0"/>
            <a:r>
              <a:rPr lang="pt-BR" sz="3200" dirty="0"/>
              <a:t>Definir as necessidades de conexão a outras redes específicas e à rede pública (internet).</a:t>
            </a:r>
          </a:p>
          <a:p>
            <a:pPr lvl="0"/>
            <a:r>
              <a:rPr lang="pt-BR" sz="3200" dirty="0"/>
              <a:t>Definir os parâmetros de desempenho desejados para a rede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377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60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11505984" cy="2735161"/>
          </a:xfrm>
        </p:spPr>
        <p:txBody>
          <a:bodyPr>
            <a:normAutofit fontScale="92500"/>
          </a:bodyPr>
          <a:lstStyle/>
          <a:p>
            <a:r>
              <a:rPr lang="pt-BR" sz="3200" dirty="0"/>
              <a:t>No início da década de 1960 os computadores de grande porte dominavam o mercado. </a:t>
            </a:r>
          </a:p>
          <a:p>
            <a:r>
              <a:rPr lang="pt-BR" sz="3200" dirty="0"/>
              <a:t>Como sempre houve a necessidade de compartilhamento de informações a única opção era o compartilhamento de mídias móveis que pudessem ser lidas e gravadas em diferentes dispositivos.</a:t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5122" name="Picture 2" descr="https://scontent-gru2-1.xx.fbcdn.net/v/t1.0-9/13177201_1160147660674579_7305125710504545314_n.jpg?oh=36c6750e70b983d513b75d05fa2f3cb2&amp;oe=57D4ED7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3" b="45525"/>
          <a:stretch/>
        </p:blipFill>
        <p:spPr bwMode="auto">
          <a:xfrm>
            <a:off x="6321778" y="4170628"/>
            <a:ext cx="4975657" cy="243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61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típica de Cabeamento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2004" y="1323703"/>
            <a:ext cx="11505984" cy="3660851"/>
          </a:xfrm>
        </p:spPr>
        <p:txBody>
          <a:bodyPr/>
          <a:lstStyle/>
          <a:p>
            <a:r>
              <a:rPr lang="pt-BR" sz="3200" dirty="0"/>
              <a:t>Os cabos de par trançado interligam pontos de rede a patch panels. </a:t>
            </a:r>
          </a:p>
          <a:p>
            <a:r>
              <a:rPr lang="pt-BR" sz="3200" dirty="0"/>
              <a:t>Os cabos que se conectam às estações são os </a:t>
            </a:r>
            <a:r>
              <a:rPr lang="pt-BR" sz="3200" dirty="0" err="1"/>
              <a:t>line</a:t>
            </a:r>
            <a:r>
              <a:rPr lang="pt-BR" sz="3200" dirty="0"/>
              <a:t> cords que vão até os pontos de rede (RJ-45 fêmea) e os cabos que se conectam aos switches e outros dispositivos são os patch cords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49" y="4077829"/>
            <a:ext cx="1888728" cy="25287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37" y="4077828"/>
            <a:ext cx="205668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Cabos e acessórios para a rede estruturada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b="1" dirty="0"/>
              <a:t>Cabos UTP e Acessórios</a:t>
            </a:r>
          </a:p>
          <a:p>
            <a:endParaRPr lang="pt-BR" sz="3200" dirty="0"/>
          </a:p>
          <a:p>
            <a:r>
              <a:rPr lang="pt-BR" sz="3200" dirty="0"/>
              <a:t>A seleção dos cabos deve levar em consideração o desempenho desejado e os elementos que podem causar interferência.</a:t>
            </a:r>
          </a:p>
          <a:p>
            <a:pPr lvl="1"/>
            <a:r>
              <a:rPr lang="pt-BR" sz="3200" dirty="0"/>
              <a:t>Para o desempenho escolhemos a categoria do cabo, </a:t>
            </a:r>
          </a:p>
          <a:p>
            <a:pPr lvl="1"/>
            <a:endParaRPr lang="pt-BR" sz="3200" dirty="0"/>
          </a:p>
          <a:p>
            <a:pPr lvl="1"/>
            <a:r>
              <a:rPr lang="pt-BR" sz="3200" dirty="0"/>
              <a:t>Contra a interferência escolhemos as blindagens de cabo.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9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Cabos e acessórios para a rede estruturada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11505984" cy="3141561"/>
          </a:xfrm>
        </p:spPr>
        <p:txBody>
          <a:bodyPr/>
          <a:lstStyle/>
          <a:p>
            <a:r>
              <a:rPr lang="pt-BR" sz="3200" b="1" dirty="0"/>
              <a:t>Cabos UTP e Acessórios</a:t>
            </a:r>
          </a:p>
          <a:p>
            <a:endParaRPr lang="pt-BR" sz="3200" dirty="0"/>
          </a:p>
          <a:p>
            <a:r>
              <a:rPr lang="pt-BR" sz="3200" dirty="0"/>
              <a:t>Para as redes atuais a tolerância mínima é o Cat 5, mas é muito desejável que em novas instalações utilizemos cabos acima da necessidade para permitir a adaptação a novas tecnologias que possam surgir.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89" y="4488179"/>
            <a:ext cx="3632200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Categorias de Cabo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11505984" cy="4157561"/>
          </a:xfrm>
        </p:spPr>
        <p:txBody>
          <a:bodyPr/>
          <a:lstStyle/>
          <a:p>
            <a:r>
              <a:rPr lang="pt-BR" sz="3200" dirty="0"/>
              <a:t>Cat 5e – Transmissão de até 100 MHz. </a:t>
            </a:r>
            <a:r>
              <a:rPr lang="en-US" sz="3200" dirty="0"/>
              <a:t>Dados a 1 </a:t>
            </a:r>
            <a:r>
              <a:rPr lang="en-US" sz="3200" dirty="0" err="1"/>
              <a:t>Gbps</a:t>
            </a:r>
            <a:r>
              <a:rPr lang="en-US" sz="3200" dirty="0"/>
              <a:t> (Gigabit Ethernet)</a:t>
            </a:r>
          </a:p>
          <a:p>
            <a:endParaRPr lang="pt-BR" sz="3200" dirty="0"/>
          </a:p>
          <a:p>
            <a:r>
              <a:rPr lang="en-US" sz="3200" dirty="0"/>
              <a:t>Cat 6 – Ethernet 1000BaseT </a:t>
            </a:r>
            <a:r>
              <a:rPr lang="en-US" sz="3200" dirty="0" err="1"/>
              <a:t>até</a:t>
            </a:r>
            <a:r>
              <a:rPr lang="en-US" sz="3200" dirty="0"/>
              <a:t> 500 MHz (10 Gigabit Ethernet)</a:t>
            </a:r>
          </a:p>
          <a:p>
            <a:endParaRPr lang="pt-BR" sz="3200" dirty="0"/>
          </a:p>
          <a:p>
            <a:r>
              <a:rPr lang="pt-BR" sz="3200" dirty="0"/>
              <a:t>Cat 6a - Ethernet 1000BaseT até 500 MHz, ATM com transmissão de até 500MHz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46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Conectores RJ-45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4"/>
            <a:ext cx="5906936" cy="5006765"/>
          </a:xfrm>
        </p:spPr>
        <p:txBody>
          <a:bodyPr/>
          <a:lstStyle/>
          <a:p>
            <a:r>
              <a:rPr lang="pt-BR" sz="3200" dirty="0"/>
              <a:t>Os conectores RJ-45 macho e fêmea possuem um padrão universal em relação à posição do contato dos 8 pinos mas possuem diferenças técnicas em relação ao tipo de cabo.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 rotWithShape="1">
          <a:blip r:embed="rId2" cstate="print"/>
          <a:srcRect l="18405" t="26733" r="51380" b="28259"/>
          <a:stretch/>
        </p:blipFill>
        <p:spPr bwMode="auto">
          <a:xfrm>
            <a:off x="6271404" y="1599774"/>
            <a:ext cx="5328115" cy="42810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661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Tomadas e espelhos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11505984" cy="4067251"/>
          </a:xfrm>
        </p:spPr>
        <p:txBody>
          <a:bodyPr/>
          <a:lstStyle/>
          <a:p>
            <a:r>
              <a:rPr lang="pt-BR" sz="3200" dirty="0"/>
              <a:t>Encontramos no mercado de caixas, espelhos e tomadas destinados ao cabeamento  com as medidas padrão 6 X 9 ou 9 X 9 o que permite usar caixas iguais aos de rede elétrica. </a:t>
            </a:r>
          </a:p>
          <a:p>
            <a:endParaRPr lang="pt-BR" sz="3200" dirty="0"/>
          </a:p>
          <a:p>
            <a:r>
              <a:rPr lang="pt-BR" sz="3200" dirty="0"/>
              <a:t>Suportam 2, 4 ou 6 conectores. 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1026" name="Picture 2" descr="http://mlb-s1-p.mlstatic.com/espelho-de-parede-4x4-com-6-rj45-cat5-para-rede-kit-509901-MLB20448696778_102015-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155" y="3233578"/>
            <a:ext cx="3804965" cy="337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54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Tomadas e espelhos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7165" y="1418207"/>
            <a:ext cx="11505984" cy="4067251"/>
          </a:xfrm>
        </p:spPr>
        <p:txBody>
          <a:bodyPr/>
          <a:lstStyle/>
          <a:p>
            <a:r>
              <a:rPr lang="pt-BR" sz="3200" dirty="0"/>
              <a:t>Existem ainda caixas específicas para fixação embutida no piso. É desejável que os espelhos de tomada possuam espaço destinado a etiquetas de identificação de cada ponto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55643" y="3197350"/>
            <a:ext cx="4575764" cy="3431823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t="24949" r="65184" b="32924"/>
          <a:stretch/>
        </p:blipFill>
        <p:spPr bwMode="auto">
          <a:xfrm>
            <a:off x="2805547" y="3197349"/>
            <a:ext cx="3493652" cy="34318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057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686" y="274492"/>
            <a:ext cx="11224612" cy="1143715"/>
          </a:xfrm>
        </p:spPr>
        <p:txBody>
          <a:bodyPr/>
          <a:lstStyle/>
          <a:p>
            <a:r>
              <a:rPr lang="pt-BR" dirty="0"/>
              <a:t>Setores da Infraestrutura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7165" y="3151993"/>
            <a:ext cx="11505984" cy="3335355"/>
          </a:xfrm>
        </p:spPr>
        <p:txBody>
          <a:bodyPr/>
          <a:lstStyle/>
          <a:p>
            <a:r>
              <a:rPr lang="pt-BR" sz="3200" dirty="0"/>
              <a:t>Área de trabalho</a:t>
            </a:r>
          </a:p>
          <a:p>
            <a:pPr lvl="1"/>
            <a:r>
              <a:rPr lang="pt-BR" sz="2933" dirty="0"/>
              <a:t>É o local onde o usuário interage com os equipamentos terminais de telecomunicações. Os componentes dessa área são todos aqueles compreendidos entre as tomadas e os equipamentos. </a:t>
            </a:r>
          </a:p>
          <a:p>
            <a:pPr lvl="1"/>
            <a:r>
              <a:rPr lang="pt-BR" sz="2933" dirty="0"/>
              <a:t>No máximo 3m de comprimento de </a:t>
            </a:r>
            <a:r>
              <a:rPr lang="pt-BR" sz="2933" i="1" dirty="0"/>
              <a:t>patch-cords</a:t>
            </a:r>
            <a:r>
              <a:rPr lang="pt-BR" sz="2933" dirty="0"/>
              <a:t> são admitidos na área de trabalho.</a:t>
            </a: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27</a:t>
            </a:fld>
            <a:endParaRPr lang="pt-BR"/>
          </a:p>
        </p:txBody>
      </p:sp>
      <p:pic>
        <p:nvPicPr>
          <p:cNvPr id="1026" name="Picture 2" descr="http://estaciodocente.webaula.com.br/Cursos/gon632/galeria/aula1/img/img05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69" y="1418208"/>
            <a:ext cx="4440056" cy="189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Setores da Infraestrutura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2829749"/>
            <a:ext cx="11505984" cy="3759479"/>
          </a:xfrm>
        </p:spPr>
        <p:txBody>
          <a:bodyPr/>
          <a:lstStyle/>
          <a:p>
            <a:r>
              <a:rPr lang="pt-BR" sz="3200" dirty="0"/>
              <a:t>Sala de equipamentos</a:t>
            </a:r>
          </a:p>
          <a:p>
            <a:pPr lvl="1"/>
            <a:r>
              <a:rPr lang="pt-BR" sz="2933" dirty="0"/>
              <a:t>É a sala onde ficam os sistemas de comunicação, a central telefônica, os </a:t>
            </a:r>
            <a:r>
              <a:rPr lang="pt-BR" sz="2933" i="1" dirty="0"/>
              <a:t>modems</a:t>
            </a:r>
            <a:r>
              <a:rPr lang="pt-BR" sz="2933" dirty="0"/>
              <a:t>, os roteadores, os </a:t>
            </a:r>
            <a:r>
              <a:rPr lang="pt-BR" sz="2933" i="1" dirty="0"/>
              <a:t>hubs</a:t>
            </a:r>
            <a:r>
              <a:rPr lang="pt-BR" sz="2933" dirty="0"/>
              <a:t> da rede e, algumas vezes, os servidores. É possível, também, ter as facilidades de uma sala de telecomunicações, que pode estar localizada na área de entrada. </a:t>
            </a:r>
          </a:p>
          <a:p>
            <a:pPr lvl="1"/>
            <a:r>
              <a:rPr lang="pt-BR" sz="2933" dirty="0"/>
              <a:t>Deve ser segura, com ventilação adequada, fontes de energia auxiliares e espaço para os </a:t>
            </a:r>
            <a:r>
              <a:rPr lang="pt-BR" sz="2933" i="1" dirty="0"/>
              <a:t>racks</a:t>
            </a:r>
            <a:r>
              <a:rPr lang="pt-BR" sz="2933" dirty="0"/>
              <a:t> de equipamentos.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3074" name="Picture 2" descr="http://estaciodocente.webaula.com.br/Cursos/gon632/galeria/aula1/img/img05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28" y="1418207"/>
            <a:ext cx="4338225" cy="18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Setores da Infraestrutura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2317986"/>
            <a:ext cx="11505984" cy="4271241"/>
          </a:xfrm>
        </p:spPr>
        <p:txBody>
          <a:bodyPr/>
          <a:lstStyle/>
          <a:p>
            <a:r>
              <a:rPr lang="pt-BR" sz="3200" dirty="0"/>
              <a:t>Sala de telecomunicações</a:t>
            </a:r>
          </a:p>
          <a:p>
            <a:pPr lvl="1"/>
            <a:r>
              <a:rPr lang="pt-BR" sz="2933" dirty="0"/>
              <a:t>É o local onde estão localizados os equipamentos ativos do sistema, bem como suas interligações com sistemas externos. Pode ser uma sala específica, um quadro ou </a:t>
            </a:r>
            <a:r>
              <a:rPr lang="pt-BR" sz="2933" i="1" dirty="0" err="1"/>
              <a:t>shaft</a:t>
            </a:r>
            <a:r>
              <a:rPr lang="pt-BR" sz="2933" dirty="0"/>
              <a:t>. Costuma-se, também, instalar no local o painel principal de manobras (</a:t>
            </a:r>
            <a:r>
              <a:rPr lang="pt-BR" sz="2933" i="1" dirty="0" err="1"/>
              <a:t>Main</a:t>
            </a:r>
            <a:r>
              <a:rPr lang="pt-BR" sz="2933" i="1" dirty="0"/>
              <a:t> Cross-Connect</a:t>
            </a:r>
            <a:r>
              <a:rPr lang="pt-BR" sz="2933" dirty="0"/>
              <a:t>), que pode ser composto </a:t>
            </a:r>
            <a:r>
              <a:rPr lang="pt-BR" sz="2933" dirty="0" err="1"/>
              <a:t>de</a:t>
            </a:r>
            <a:r>
              <a:rPr lang="pt-BR" sz="2933" i="1" dirty="0" err="1"/>
              <a:t>patch</a:t>
            </a:r>
            <a:r>
              <a:rPr lang="pt-BR" sz="2933" i="1" dirty="0"/>
              <a:t>-panels</a:t>
            </a:r>
            <a:r>
              <a:rPr lang="pt-BR" sz="2933" dirty="0"/>
              <a:t>, blocos 110, blocos de saída RJ-45 ou distribuidores óticos; pode conter, também, </a:t>
            </a:r>
            <a:r>
              <a:rPr lang="pt-BR" sz="2933" i="1" dirty="0"/>
              <a:t>hubs</a:t>
            </a:r>
            <a:r>
              <a:rPr lang="pt-BR" sz="2933" dirty="0"/>
              <a:t> ou </a:t>
            </a:r>
            <a:r>
              <a:rPr lang="pt-BR" sz="2933" i="1" dirty="0"/>
              <a:t>switches</a:t>
            </a:r>
            <a:r>
              <a:rPr lang="pt-BR" sz="2933" dirty="0"/>
              <a:t>. Existem, frequentemente, uma ou mais salas de telecomunicações por andar.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4098" name="Picture 2" descr="http://estaciodocente.webaula.com.br/Cursos/gon632/galeria/aula1/img/img05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1" y="1264357"/>
            <a:ext cx="3593896" cy="15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4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60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1837" y="1989035"/>
            <a:ext cx="11505984" cy="2631884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Essa solução é, obviamente, limitada. Transporte-a para os dias atuais e imagine se, para enviar uma foto a um amigo, fosse necessário postar num malote o seu </a:t>
            </a:r>
            <a:r>
              <a:rPr lang="pt-BR" sz="3200" i="1" dirty="0" err="1"/>
              <a:t>pendrive</a:t>
            </a:r>
            <a:r>
              <a:rPr lang="pt-BR" sz="3200" dirty="0"/>
              <a:t> ou um disquete flexível de 5 ¼ de polegada, em que cabia 1Mbyte e que, se fosse dobrado ou amassado, perderia os dados.</a:t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1026" name="Picture 2" descr="https://upload.wikimedia.org/wikipedia/commons/thumb/d/d8/Floppy_disk_5.25_inch.JPG/175px-Floppy_disk_5.25_in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51" y="4819979"/>
            <a:ext cx="22225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imagem disque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35" y="4819979"/>
            <a:ext cx="2018277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Patch Panel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11505984" cy="2351339"/>
          </a:xfrm>
        </p:spPr>
        <p:txBody>
          <a:bodyPr/>
          <a:lstStyle/>
          <a:p>
            <a:r>
              <a:rPr lang="pt-BR" sz="3200" dirty="0"/>
              <a:t>Os patch panels são instalados nos painéis de distribuição e nas salas de equipamentos, sua largura padrão é de 19 polegadas para encaixar-se nos racks (largura padrão). Estes podem oferecer 24 ou 48 portas. 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65" y="3901439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Patch Panel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7277924" cy="4699427"/>
          </a:xfrm>
        </p:spPr>
        <p:txBody>
          <a:bodyPr/>
          <a:lstStyle/>
          <a:p>
            <a:r>
              <a:rPr lang="pt-BR" sz="3200" dirty="0"/>
              <a:t>Cada par, ponto de rede e tomada no patch panel deve ser identificado por uma referência única. </a:t>
            </a:r>
          </a:p>
          <a:p>
            <a:r>
              <a:rPr lang="pt-BR" sz="3200" dirty="0"/>
              <a:t>Em pequenas redes é possível manter uma tabela impressa junto do rack, em redes maiores é fundamental que os patch panels possuam espaço para o posicionamento de etiquetas de identificação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1" y="2889956"/>
            <a:ext cx="4482299" cy="30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Patch Panel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11505984" cy="2351339"/>
          </a:xfrm>
        </p:spPr>
        <p:txBody>
          <a:bodyPr/>
          <a:lstStyle/>
          <a:p>
            <a:r>
              <a:rPr lang="pt-BR" sz="3200" dirty="0"/>
              <a:t>Os patch panels são instalados nos painéis de distribuição e nas salas de equipamentos, sua largura padrão é de 19 polegadas para encaixar-se nos racks (largura padrão). Estes podem oferecer 24 ou 48 portas. 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65" y="3901439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9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Patch Panel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7277924" cy="4699427"/>
          </a:xfrm>
        </p:spPr>
        <p:txBody>
          <a:bodyPr/>
          <a:lstStyle/>
          <a:p>
            <a:r>
              <a:rPr lang="pt-BR" sz="3200" dirty="0"/>
              <a:t>Cada par, ponto de rede e tomada no patch panel deve ser identificado por uma referência única. </a:t>
            </a:r>
          </a:p>
          <a:p>
            <a:r>
              <a:rPr lang="pt-BR" sz="3200" dirty="0"/>
              <a:t>Em pequenas redes é possível manter uma tabela impressa junto do rack, em redes maiores é fundamental que os patch panels possuam espaço para o posicionamento de etiquetas de identificação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1" y="2889956"/>
            <a:ext cx="4482299" cy="30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3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Patch Panel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7" name="Imagem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46" y="1508990"/>
            <a:ext cx="7066604" cy="500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Organizador de cabos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5" name="Espaço Reservado para Conteúdo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1418207"/>
            <a:ext cx="7716996" cy="51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 110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11505984" cy="1583695"/>
          </a:xfrm>
        </p:spPr>
        <p:txBody>
          <a:bodyPr/>
          <a:lstStyle/>
          <a:p>
            <a:r>
              <a:rPr lang="pt-BR" sz="3200" dirty="0"/>
              <a:t>São os painéis onde se faz a integração de cabos entre o cabeamento horizontal, a sala de telecomunicações e os sistemas de telefonia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29" y="2839535"/>
            <a:ext cx="6186071" cy="37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Gabinetes: Racks e </a:t>
            </a:r>
            <a:r>
              <a:rPr lang="pt-BR" dirty="0" err="1"/>
              <a:t>Brackets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80178" y="1599773"/>
            <a:ext cx="8195493" cy="4989455"/>
          </a:xfrm>
        </p:spPr>
        <p:txBody>
          <a:bodyPr/>
          <a:lstStyle/>
          <a:p>
            <a:r>
              <a:rPr lang="pt-BR" sz="3200" dirty="0"/>
              <a:t>Os gabinetes e racks serem para fixar e organizar os patch panels e os ativos da rede.</a:t>
            </a:r>
          </a:p>
          <a:p>
            <a:r>
              <a:rPr lang="pt-BR" sz="3200" dirty="0"/>
              <a:t>A altura é medida em U (</a:t>
            </a:r>
            <a:r>
              <a:rPr lang="pt-BR" sz="3200" dirty="0" err="1"/>
              <a:t>unit</a:t>
            </a:r>
            <a:r>
              <a:rPr lang="pt-BR" sz="3200" dirty="0"/>
              <a:t>), cada </a:t>
            </a:r>
            <a:r>
              <a:rPr lang="pt-BR" sz="3200" dirty="0" err="1"/>
              <a:t>unit</a:t>
            </a:r>
            <a:r>
              <a:rPr lang="pt-BR" sz="3200" dirty="0"/>
              <a:t> representa 44,45 mm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37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7" y="1599771"/>
            <a:ext cx="2836357" cy="49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Gabinetes: Racks e </a:t>
            </a:r>
            <a:r>
              <a:rPr lang="pt-BR" dirty="0" err="1"/>
              <a:t>Brackets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80178" y="1599773"/>
            <a:ext cx="8195493" cy="4989455"/>
          </a:xfrm>
        </p:spPr>
        <p:txBody>
          <a:bodyPr/>
          <a:lstStyle/>
          <a:p>
            <a:r>
              <a:rPr lang="pt-BR" sz="3200" dirty="0"/>
              <a:t>Os gabinetes são racks fechados como armários e possuem o fundo e laterais removíveis. </a:t>
            </a:r>
          </a:p>
          <a:p>
            <a:r>
              <a:rPr lang="pt-BR" sz="3200" dirty="0"/>
              <a:t>Os racks pode ser ainda abertos, com uma base apoiada no piso e duas torres para fixação dos equipamentos. </a:t>
            </a:r>
          </a:p>
          <a:p>
            <a:r>
              <a:rPr lang="pt-BR" sz="3200" dirty="0"/>
              <a:t>Os </a:t>
            </a:r>
            <a:r>
              <a:rPr lang="pt-BR" sz="3200" dirty="0" err="1"/>
              <a:t>brackets</a:t>
            </a:r>
            <a:r>
              <a:rPr lang="pt-BR" sz="3200" dirty="0"/>
              <a:t> são bem simples pois são montador em uma chapa em formato de U cuja base é fixada em parede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7" y="1599771"/>
            <a:ext cx="2836357" cy="49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5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Gabinetes: Racks e </a:t>
            </a:r>
            <a:r>
              <a:rPr lang="pt-BR" dirty="0" err="1"/>
              <a:t>Brackets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14844" y="3013146"/>
            <a:ext cx="1991065" cy="1110033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dirty="0"/>
              <a:t>Rack </a:t>
            </a:r>
            <a:br>
              <a:rPr lang="pt-BR" sz="3200" dirty="0"/>
            </a:br>
            <a:r>
              <a:rPr lang="pt-BR" sz="3200" dirty="0"/>
              <a:t>Fechado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39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09" y="1702526"/>
            <a:ext cx="3178388" cy="4904013"/>
          </a:xfrm>
          <a:prstGeom prst="rect">
            <a:avLst/>
          </a:prstGeom>
        </p:spPr>
      </p:pic>
      <p:pic>
        <p:nvPicPr>
          <p:cNvPr id="6" name="Imagem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1" r="30418"/>
          <a:stretch/>
        </p:blipFill>
        <p:spPr bwMode="auto">
          <a:xfrm>
            <a:off x="6454326" y="1671172"/>
            <a:ext cx="3214063" cy="4904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9668388" y="3383637"/>
            <a:ext cx="2207283" cy="10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2" tIns="49005" rIns="98012" bIns="49005" numCol="1" anchor="t" anchorCtr="0" compatLnSpc="1">
            <a:prstTxWarp prst="textNoShape">
              <a:avLst/>
            </a:prstTxWarp>
          </a:bodyPr>
          <a:lstStyle>
            <a:lvl1pPr marL="275657" marR="0" indent="-275657" algn="l" defTabSz="8167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 kumimoji="0" lang="pt-BR" sz="2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597258" marR="0" indent="-229714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 sz="2700">
                <a:solidFill>
                  <a:srgbClr val="009900"/>
                </a:solidFill>
                <a:latin typeface="+mn-lt"/>
              </a:defRPr>
            </a:lvl2pPr>
            <a:lvl3pPr marL="918858" marR="0" indent="-183772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 sz="2600">
                <a:solidFill>
                  <a:schemeClr val="tx1"/>
                </a:solidFill>
                <a:latin typeface="+mn-lt"/>
              </a:defRPr>
            </a:lvl3pPr>
            <a:lvl4pPr marL="1286401" marR="0" indent="-183772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 sz="1600">
                <a:solidFill>
                  <a:schemeClr val="tx1"/>
                </a:solidFill>
                <a:latin typeface="+mn-lt"/>
              </a:defRPr>
            </a:lvl4pPr>
            <a:lvl5pPr marL="1653944" marR="0" indent="-183772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 sz="1600">
                <a:solidFill>
                  <a:schemeClr val="tx1"/>
                </a:solidFill>
                <a:latin typeface="+mn-lt"/>
              </a:defRPr>
            </a:lvl5pPr>
            <a:lvl6pPr marL="2021487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389030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2756573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124116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BR" sz="3200" dirty="0"/>
              <a:t>Rack </a:t>
            </a:r>
            <a:br>
              <a:rPr lang="pt-BR" sz="3200" dirty="0"/>
            </a:br>
            <a:r>
              <a:rPr lang="pt-BR" sz="3200" dirty="0"/>
              <a:t>Aberto</a:t>
            </a:r>
          </a:p>
        </p:txBody>
      </p:sp>
    </p:spTree>
    <p:extLst>
      <p:ext uri="{BB962C8B-B14F-4D97-AF65-F5344CB8AC3E}">
        <p14:creationId xmlns:p14="http://schemas.microsoft.com/office/powerpoint/2010/main" val="280922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60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A solução adotada passou pela implementação de soluções proprietárias. Cada fabricante buscou uma solução para os seus produtos.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38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Gabinetes: Racks e </a:t>
            </a:r>
            <a:r>
              <a:rPr lang="pt-BR" dirty="0" err="1"/>
              <a:t>Brackets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40</a:t>
            </a:fld>
            <a:endParaRPr lang="pt-BR"/>
          </a:p>
        </p:txBody>
      </p:sp>
      <p:pic>
        <p:nvPicPr>
          <p:cNvPr id="7" name="Imagem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13301" r="9434" b="13852"/>
          <a:stretch/>
        </p:blipFill>
        <p:spPr bwMode="auto">
          <a:xfrm>
            <a:off x="6502400" y="2161696"/>
            <a:ext cx="5091899" cy="4205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 bwMode="auto">
          <a:xfrm>
            <a:off x="9792990" y="1657813"/>
            <a:ext cx="2036949" cy="56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2" tIns="49005" rIns="98012" bIns="49005" numCol="1" anchor="t" anchorCtr="0" compatLnSpc="1">
            <a:prstTxWarp prst="textNoShape">
              <a:avLst/>
            </a:prstTxWarp>
          </a:bodyPr>
          <a:lstStyle>
            <a:lvl1pPr marL="275657" marR="0" indent="-275657" algn="l" defTabSz="8167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 kumimoji="0" lang="pt-BR" sz="2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597258" marR="0" indent="-229714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 sz="2700">
                <a:solidFill>
                  <a:srgbClr val="009900"/>
                </a:solidFill>
                <a:latin typeface="+mn-lt"/>
              </a:defRPr>
            </a:lvl2pPr>
            <a:lvl3pPr marL="918858" marR="0" indent="-183772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 sz="2600">
                <a:solidFill>
                  <a:schemeClr val="tx1"/>
                </a:solidFill>
                <a:latin typeface="+mn-lt"/>
              </a:defRPr>
            </a:lvl3pPr>
            <a:lvl4pPr marL="1286401" marR="0" indent="-183772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 sz="1600">
                <a:solidFill>
                  <a:schemeClr val="tx1"/>
                </a:solidFill>
                <a:latin typeface="+mn-lt"/>
              </a:defRPr>
            </a:lvl4pPr>
            <a:lvl5pPr marL="1653944" marR="0" indent="-183772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 sz="1600">
                <a:solidFill>
                  <a:schemeClr val="tx1"/>
                </a:solidFill>
                <a:latin typeface="+mn-lt"/>
              </a:defRPr>
            </a:lvl5pPr>
            <a:lvl6pPr marL="2021487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389030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2756573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124116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BR" sz="3200" dirty="0" err="1"/>
              <a:t>Bracket</a:t>
            </a:r>
            <a:endParaRPr lang="pt-BR" sz="3200" dirty="0"/>
          </a:p>
        </p:txBody>
      </p:sp>
      <p:pic>
        <p:nvPicPr>
          <p:cNvPr id="10" name="Imagem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7" y="2161698"/>
            <a:ext cx="5914803" cy="4205236"/>
          </a:xfrm>
          <a:prstGeom prst="rect">
            <a:avLst/>
          </a:prstGeom>
        </p:spPr>
      </p:pic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587597" y="1599774"/>
            <a:ext cx="3047425" cy="561925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dirty="0"/>
              <a:t>Mini Rack 7U</a:t>
            </a:r>
          </a:p>
        </p:txBody>
      </p:sp>
    </p:spTree>
    <p:extLst>
      <p:ext uri="{BB962C8B-B14F-4D97-AF65-F5344CB8AC3E}">
        <p14:creationId xmlns:p14="http://schemas.microsoft.com/office/powerpoint/2010/main" val="1647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Racks Fechados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O planejamento da rede deve levar em consideração as necessidades atuais e futuras para definir a quantidade e tamanho dos racks e também o espaço que será ocupado por eles.</a:t>
            </a:r>
          </a:p>
          <a:p>
            <a:r>
              <a:rPr lang="pt-BR" sz="3200" dirty="0"/>
              <a:t>Nos racks fechados recomenda-se a ocupação de, no máximo, 70% do espaço livre e a colocação de exaustores para dissipar o calor gerado pelos ativos da rede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Régua de Tomadas para Rack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5295945"/>
            <a:ext cx="11505984" cy="1293281"/>
          </a:xfrm>
        </p:spPr>
        <p:txBody>
          <a:bodyPr/>
          <a:lstStyle/>
          <a:p>
            <a:r>
              <a:rPr lang="pt-BR" sz="3200" dirty="0"/>
              <a:t>Algumas réguas têm comprimento de 19 polegadas o que facilita sua instalação no rack.</a:t>
            </a:r>
          </a:p>
          <a:p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3074" name="Picture 2" descr="http://fiolux.com.br/img/produtos/regua_r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87" y="2391031"/>
            <a:ext cx="5350693" cy="290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5012267" y="1705919"/>
            <a:ext cx="6863404" cy="272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012" tIns="49005" rIns="98012" bIns="49005" numCol="1" anchor="t" anchorCtr="0" compatLnSpc="1">
            <a:prstTxWarp prst="textNoShape">
              <a:avLst/>
            </a:prstTxWarp>
          </a:bodyPr>
          <a:lstStyle>
            <a:lvl1pPr marL="275657" marR="0" indent="-275657" algn="l" defTabSz="8167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 kumimoji="0" lang="pt-BR" sz="2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597258" marR="0" indent="-229714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 sz="2700">
                <a:solidFill>
                  <a:srgbClr val="009900"/>
                </a:solidFill>
                <a:latin typeface="+mn-lt"/>
              </a:defRPr>
            </a:lvl2pPr>
            <a:lvl3pPr marL="918858" marR="0" indent="-183772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 sz="2600">
                <a:solidFill>
                  <a:schemeClr val="tx1"/>
                </a:solidFill>
                <a:latin typeface="+mn-lt"/>
              </a:defRPr>
            </a:lvl3pPr>
            <a:lvl4pPr marL="1286401" marR="0" indent="-183772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 sz="1600">
                <a:solidFill>
                  <a:schemeClr val="tx1"/>
                </a:solidFill>
                <a:latin typeface="+mn-lt"/>
              </a:defRPr>
            </a:lvl4pPr>
            <a:lvl5pPr marL="1653944" marR="0" indent="-183772" algn="l" defTabSz="7350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 sz="1600">
                <a:solidFill>
                  <a:schemeClr val="tx1"/>
                </a:solidFill>
                <a:latin typeface="+mn-lt"/>
              </a:defRPr>
            </a:lvl5pPr>
            <a:lvl6pPr marL="2021487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389030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2756573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124116" indent="-1837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3200" dirty="0"/>
              <a:t>São utilizadas nos racks para alimentação dos ativos da rede. É importante que as réguas possuam capacidade para suportar 15 A </a:t>
            </a:r>
            <a:r>
              <a:rPr lang="pt-BR" sz="3200" dirty="0" err="1"/>
              <a:t>a</a:t>
            </a:r>
            <a:r>
              <a:rPr lang="pt-BR" sz="3200" dirty="0"/>
              <a:t> 250 V. 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5567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Patch Panel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9687" y="1599773"/>
            <a:ext cx="7277924" cy="4699427"/>
          </a:xfrm>
        </p:spPr>
        <p:txBody>
          <a:bodyPr/>
          <a:lstStyle/>
          <a:p>
            <a:r>
              <a:rPr lang="pt-BR" sz="3200" dirty="0"/>
              <a:t>Cada par, ponto de rede e tomada no patch panel deve ser identificado por uma referência única. </a:t>
            </a:r>
          </a:p>
          <a:p>
            <a:r>
              <a:rPr lang="pt-BR" sz="3200" dirty="0"/>
              <a:t>Em pequenas redes é possível manter uma tabela impressa junto do rack, em redes maiores é fundamental que os patch panels possuam espaço para o posicionamento de etiquetas de identificação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1" y="2889956"/>
            <a:ext cx="4482299" cy="30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1964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Em 1964, nos Estados Unidos, o primeiro sistema integrado de rede foi implantado para controle de reservas de passagens. Esse sistema era limitado, pois exigia o uso exclusivo de computadores de um mesmo fabricante, ainda insuficiente.</a:t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73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70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Durante a década de 1970, seguiu-se o mesmo cenário, mas os diferentes fabricantes perceberam que a padronização da rede poderia melhorar a qualidade dos serviços e, consequentemente, proporcionar maior uso dos seus produtos.</a:t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9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80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Nos anos 1980, as empresas Xerox, Digital e Intel se uniram e lançaram o padrão </a:t>
            </a:r>
            <a:r>
              <a:rPr lang="pt-BR" sz="3200" i="1" dirty="0"/>
              <a:t>Ethernet</a:t>
            </a:r>
            <a:r>
              <a:rPr lang="pt-BR" sz="3200" dirty="0"/>
              <a:t> no mercado, que é, até hoje, o padrão mais utilizado no mundo. Ele teve inúmeras evoluções ao longo do tempo, adaptando-se às inovações tecnológicas, contudo, manteve sua essência: a facilidade de implantação.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73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80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Surgiram, então, os conceitos de </a:t>
            </a:r>
            <a:r>
              <a:rPr lang="pt-BR" sz="3200" b="1" i="1" dirty="0"/>
              <a:t>Networking</a:t>
            </a:r>
            <a:r>
              <a:rPr lang="pt-BR" sz="3200" dirty="0"/>
              <a:t> e </a:t>
            </a:r>
            <a:r>
              <a:rPr lang="pt-BR" sz="3200" b="1" i="1" dirty="0"/>
              <a:t>Downsizing</a:t>
            </a:r>
            <a:r>
              <a:rPr lang="pt-BR" sz="3200" dirty="0"/>
              <a:t>, referindo-se ao processo de implementação de redes de microcomputadores.</a:t>
            </a:r>
          </a:p>
          <a:p>
            <a:pPr lvl="1"/>
            <a:r>
              <a:rPr lang="pt-BR" sz="2933" dirty="0"/>
              <a:t>Networking - Interligação de computadores em rede.</a:t>
            </a:r>
          </a:p>
          <a:p>
            <a:pPr lvl="1"/>
            <a:r>
              <a:rPr lang="pt-BR" sz="2933" dirty="0"/>
              <a:t>Downsizing - Processo de produção de computadores com tamanho reduzido, principalmente quando comparados aos enormes </a:t>
            </a:r>
            <a:r>
              <a:rPr lang="pt-BR" sz="2933" i="1" dirty="0"/>
              <a:t>mainframes</a:t>
            </a:r>
            <a:r>
              <a:rPr lang="pt-BR" sz="2933" dirty="0"/>
              <a:t>. Foi essa tendência que chegou aos </a:t>
            </a:r>
            <a:r>
              <a:rPr lang="pt-BR" sz="2933" i="1" dirty="0"/>
              <a:t>desktops</a:t>
            </a:r>
            <a:r>
              <a:rPr lang="pt-BR" sz="2933" dirty="0"/>
              <a:t>, </a:t>
            </a:r>
            <a:r>
              <a:rPr lang="pt-BR" sz="2933" i="1" dirty="0"/>
              <a:t>notebooks</a:t>
            </a:r>
            <a:r>
              <a:rPr lang="pt-BR" sz="2933" dirty="0"/>
              <a:t>, </a:t>
            </a:r>
            <a:r>
              <a:rPr lang="pt-BR" sz="2933" i="1" dirty="0"/>
              <a:t>smartphones</a:t>
            </a:r>
            <a:r>
              <a:rPr lang="pt-BR" sz="2933" dirty="0"/>
              <a:t> </a:t>
            </a:r>
            <a:r>
              <a:rPr lang="pt-BR" sz="2933" dirty="0" err="1"/>
              <a:t>e</a:t>
            </a:r>
            <a:r>
              <a:rPr lang="pt-BR" sz="2933" i="1" dirty="0" err="1"/>
              <a:t>smartwatches</a:t>
            </a:r>
            <a:r>
              <a:rPr lang="pt-BR" sz="2933" dirty="0"/>
              <a:t> (será que já atingimos o limite?).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05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das Redes – Anos 80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Visão dos Anos 1980:</a:t>
            </a: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• Cabeamento Dedicado;</a:t>
            </a:r>
            <a:br>
              <a:rPr lang="pt-BR" sz="3200" dirty="0"/>
            </a:br>
            <a:r>
              <a:rPr lang="pt-BR" sz="3200" dirty="0"/>
              <a:t>• Sistemas Proprietários;</a:t>
            </a:r>
            <a:br>
              <a:rPr lang="pt-BR" sz="3200" dirty="0"/>
            </a:br>
            <a:r>
              <a:rPr lang="pt-BR" sz="3200" dirty="0"/>
              <a:t>• Processamento Centralizado;</a:t>
            </a:r>
            <a:br>
              <a:rPr lang="pt-BR" sz="3200" dirty="0"/>
            </a:br>
            <a:r>
              <a:rPr lang="pt-BR" sz="3200" dirty="0"/>
              <a:t>• Voz/Dados;</a:t>
            </a:r>
            <a:br>
              <a:rPr lang="pt-BR" sz="3200" dirty="0"/>
            </a:br>
            <a:r>
              <a:rPr lang="pt-BR" sz="3200" dirty="0"/>
              <a:t>• Até 10 Mbps.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61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/>
      </p:transition>
    </mc:Choice>
    <mc:Fallback xmlns="">
      <p:transition spd="slow" advClick="0">
        <p:push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</TotalTime>
  <Words>2023</Words>
  <Application>Microsoft Office PowerPoint</Application>
  <PresentationFormat>Widescreen</PresentationFormat>
  <Paragraphs>186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Trebuchet MS</vt:lpstr>
      <vt:lpstr>Office Theme</vt:lpstr>
      <vt:lpstr>Apresentação do PowerPoint</vt:lpstr>
      <vt:lpstr>Histórico das Redes – Anos 60</vt:lpstr>
      <vt:lpstr>Histórico das Redes – Anos 60</vt:lpstr>
      <vt:lpstr>Histórico das Redes – Anos 60</vt:lpstr>
      <vt:lpstr>Histórico das Redes – 1964</vt:lpstr>
      <vt:lpstr>Histórico das Redes – Anos 70</vt:lpstr>
      <vt:lpstr>Histórico das Redes – Anos 80</vt:lpstr>
      <vt:lpstr>Histórico das Redes – Anos 80</vt:lpstr>
      <vt:lpstr>Histórico das Redes – Anos 80</vt:lpstr>
      <vt:lpstr>Histórico das Redes – Anos 80</vt:lpstr>
      <vt:lpstr>Histórico das Redes - 1988</vt:lpstr>
      <vt:lpstr>Histórico das Redes – Anos 90</vt:lpstr>
      <vt:lpstr>Histórico das Redes – Anos 90</vt:lpstr>
      <vt:lpstr>Fases de um projeto</vt:lpstr>
      <vt:lpstr>Fases de um projeto</vt:lpstr>
      <vt:lpstr>Levantamento do problema</vt:lpstr>
      <vt:lpstr>Levantamento do problema</vt:lpstr>
      <vt:lpstr>Levantamento do problema</vt:lpstr>
      <vt:lpstr>Levantamento do problema  Definições fundamentais</vt:lpstr>
      <vt:lpstr>Estrutura típica de Cabeamento</vt:lpstr>
      <vt:lpstr>Cabos e acessórios para a rede estruturada</vt:lpstr>
      <vt:lpstr>Cabos e acessórios para a rede estruturada</vt:lpstr>
      <vt:lpstr>Categorias de Cabo</vt:lpstr>
      <vt:lpstr>Conectores RJ-45</vt:lpstr>
      <vt:lpstr>Tomadas e espelhos</vt:lpstr>
      <vt:lpstr>Tomadas e espelhos</vt:lpstr>
      <vt:lpstr>Setores da Infraestrutura</vt:lpstr>
      <vt:lpstr>Setores da Infraestrutura</vt:lpstr>
      <vt:lpstr>Setores da Infraestrutura</vt:lpstr>
      <vt:lpstr>Patch Panel</vt:lpstr>
      <vt:lpstr>Patch Panel</vt:lpstr>
      <vt:lpstr>Patch Panel</vt:lpstr>
      <vt:lpstr>Patch Panel</vt:lpstr>
      <vt:lpstr>Patch Panel</vt:lpstr>
      <vt:lpstr>Organizador de cabos</vt:lpstr>
      <vt:lpstr>Bloco 110</vt:lpstr>
      <vt:lpstr>Gabinetes: Racks e Brackets</vt:lpstr>
      <vt:lpstr>Gabinetes: Racks e Brackets</vt:lpstr>
      <vt:lpstr>Gabinetes: Racks e Brackets</vt:lpstr>
      <vt:lpstr>Gabinetes: Racks e Brackets</vt:lpstr>
      <vt:lpstr>Racks Fechados</vt:lpstr>
      <vt:lpstr>Régua de Tomadas para Rack</vt:lpstr>
      <vt:lpstr>Patch Panel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usuario</cp:lastModifiedBy>
  <cp:revision>50</cp:revision>
  <dcterms:created xsi:type="dcterms:W3CDTF">2021-01-29T11:30:57Z</dcterms:created>
  <dcterms:modified xsi:type="dcterms:W3CDTF">2021-11-10T00:14:01Z</dcterms:modified>
</cp:coreProperties>
</file>